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1"/>
  </p:notesMasterIdLst>
  <p:sldIdLst>
    <p:sldId id="266" r:id="rId5"/>
    <p:sldId id="257" r:id="rId6"/>
    <p:sldId id="267" r:id="rId7"/>
    <p:sldId id="268" r:id="rId8"/>
    <p:sldId id="269" r:id="rId9"/>
    <p:sldId id="27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IDENTIFYING</a:t>
          </a:r>
          <a:r>
            <a:rPr lang="en-US" baseline="0" dirty="0" smtClean="0"/>
            <a:t> THE TREND OF BANKING STOCKS</a:t>
          </a:r>
          <a:endParaRPr lang="en-US" dirty="0"/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DATA FOR THE INSIGHTS</a:t>
          </a:r>
          <a:endParaRPr lang="en-US" dirty="0"/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WHAT TREND WE CAN SEE IN FUTURE</a:t>
          </a:r>
          <a:endParaRPr lang="en-US" dirty="0"/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20267" y="193199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22454" y="595387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16985" y="2668200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300" kern="1200" dirty="0" smtClean="0"/>
            <a:t>IDENTIFYING</a:t>
          </a:r>
          <a:r>
            <a:rPr lang="en-US" sz="2300" kern="1200" baseline="0" dirty="0" smtClean="0"/>
            <a:t> THE TREND OF BANKING STOCKS</a:t>
          </a:r>
          <a:endParaRPr lang="en-US" sz="2300" kern="1200" dirty="0"/>
        </a:p>
      </dsp:txBody>
      <dsp:txXfrm>
        <a:off x="16985" y="2668200"/>
        <a:ext cx="3093750" cy="720000"/>
      </dsp:txXfrm>
    </dsp:sp>
    <dsp:sp modelId="{0E81F59E-BE24-4A43-8B4D-78AE486DB35A}">
      <dsp:nvSpPr>
        <dsp:cNvPr id="0" name=""/>
        <dsp:cNvSpPr/>
      </dsp:nvSpPr>
      <dsp:spPr>
        <a:xfrm>
          <a:off x="4255423" y="193199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657610" y="595387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652142" y="2668200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300" kern="1200" dirty="0" smtClean="0"/>
            <a:t>DATA FOR THE INSIGHTS</a:t>
          </a:r>
          <a:endParaRPr lang="en-US" sz="2300" kern="1200" dirty="0"/>
        </a:p>
      </dsp:txBody>
      <dsp:txXfrm>
        <a:off x="3652142" y="2668200"/>
        <a:ext cx="3093750" cy="720000"/>
      </dsp:txXfrm>
    </dsp:sp>
    <dsp:sp modelId="{81253FDF-02A1-40D1-89CA-3EA7AF168FD7}">
      <dsp:nvSpPr>
        <dsp:cNvPr id="0" name=""/>
        <dsp:cNvSpPr/>
      </dsp:nvSpPr>
      <dsp:spPr>
        <a:xfrm>
          <a:off x="7890579" y="193199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8292767" y="595387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7287298" y="2668200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300" kern="1200" dirty="0" smtClean="0"/>
            <a:t>WHAT TREND WE CAN SEE IN FUTURE</a:t>
          </a:r>
          <a:endParaRPr lang="en-US" sz="2300" kern="1200" dirty="0"/>
        </a:p>
      </dsp:txBody>
      <dsp:txXfrm>
        <a:off x="7287298" y="2668200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8/8/2023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4333009"/>
            <a:ext cx="5428183" cy="1208144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FFFFFF"/>
                </a:solidFill>
              </a:rPr>
              <a:t>Stock Analysis(2006-2016)</a:t>
            </a:r>
            <a:br>
              <a:rPr lang="en-US" sz="3600" b="1" dirty="0" smtClean="0">
                <a:solidFill>
                  <a:srgbClr val="FFFFFF"/>
                </a:solidFill>
              </a:rPr>
            </a:br>
            <a:r>
              <a:rPr lang="en-US" sz="2000" dirty="0" smtClean="0">
                <a:solidFill>
                  <a:srgbClr val="FFFFFF"/>
                </a:solidFill>
              </a:rPr>
              <a:t>During Financial crisis of 2008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800" b="1" dirty="0" smtClean="0">
                <a:solidFill>
                  <a:srgbClr val="FFFFFF"/>
                </a:solidFill>
              </a:rPr>
              <a:t>BY: </a:t>
            </a:r>
            <a:r>
              <a:rPr lang="en-US" sz="2800" b="1" dirty="0" err="1" smtClean="0">
                <a:solidFill>
                  <a:srgbClr val="FFFFFF"/>
                </a:solidFill>
              </a:rPr>
              <a:t>Gobind</a:t>
            </a:r>
            <a:r>
              <a:rPr lang="en-US" sz="2800" b="1" dirty="0" smtClean="0">
                <a:solidFill>
                  <a:srgbClr val="FFFFFF"/>
                </a:solidFill>
              </a:rPr>
              <a:t> Puri</a:t>
            </a:r>
            <a:endParaRPr lang="en-US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8800" b="1" u="sng" dirty="0" smtClean="0">
                <a:solidFill>
                  <a:schemeClr val="accent5">
                    <a:lumMod val="75000"/>
                  </a:schemeClr>
                </a:solidFill>
              </a:rPr>
              <a:t>Purpose </a:t>
            </a:r>
            <a:endParaRPr lang="en-US" sz="8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7137456"/>
              </p:ext>
            </p:extLst>
          </p:nvPr>
        </p:nvGraphicFramePr>
        <p:xfrm>
          <a:off x="1188720" y="2286000"/>
          <a:ext cx="10398034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 return of the day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9479" y="2272937"/>
            <a:ext cx="5003664" cy="32809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8355" y="2272937"/>
            <a:ext cx="44021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OBSERVATION</a:t>
            </a:r>
            <a:r>
              <a:rPr lang="en-US" dirty="0" smtClean="0"/>
              <a:t>: It is found that the worst day for each stock is 20</a:t>
            </a:r>
            <a:r>
              <a:rPr lang="en-US" baseline="30000" dirty="0" smtClean="0"/>
              <a:t>th</a:t>
            </a:r>
            <a:r>
              <a:rPr lang="en-US" dirty="0" smtClean="0"/>
              <a:t> January 2009.</a:t>
            </a:r>
          </a:p>
          <a:p>
            <a:endParaRPr lang="en-US" dirty="0"/>
          </a:p>
          <a:p>
            <a:pPr fontAlgn="base"/>
            <a:r>
              <a:rPr lang="en-US" b="1" dirty="0" smtClean="0"/>
              <a:t>Reason: </a:t>
            </a:r>
            <a:r>
              <a:rPr lang="en-US" dirty="0"/>
              <a:t>It was the worst inauguration day in US history for stock prices </a:t>
            </a:r>
            <a:r>
              <a:rPr lang="en-US" dirty="0" smtClean="0"/>
              <a:t>.The </a:t>
            </a:r>
            <a:r>
              <a:rPr lang="en-US" dirty="0"/>
              <a:t>new president's inaugural speech briefly lifted shares, although they tumbled downwards as the afternoon progressed. Obama reasserted his desire for tougher regulation, saying that the present crisis was a reminder that "without a watchful eye, the market can spin out of control".</a:t>
            </a:r>
          </a:p>
          <a:p>
            <a:endParaRPr lang="en-US" b="1" dirty="0" smtClean="0"/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723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deviation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4810" y="2638697"/>
            <a:ext cx="5432938" cy="26517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0343" y="2454031"/>
            <a:ext cx="4834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Citi Bank has the highest standard deviation </a:t>
            </a:r>
            <a:r>
              <a:rPr lang="en-IN" dirty="0" smtClean="0"/>
              <a:t>as it was the most affected.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share price dropped from $550 to $70 within 2 years.</a:t>
            </a:r>
          </a:p>
        </p:txBody>
      </p:sp>
    </p:spTree>
    <p:extLst>
      <p:ext uri="{BB962C8B-B14F-4D97-AF65-F5344CB8AC3E}">
        <p14:creationId xmlns:p14="http://schemas.microsoft.com/office/powerpoint/2010/main" val="235405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Stock closing price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6219" y="1649186"/>
            <a:ext cx="6126480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2171700"/>
            <a:ext cx="3788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confirms Citi bank was the one who was affected a lot.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195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30 day average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684" y="2286000"/>
            <a:ext cx="529503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1325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169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Franklin Gothic Book</vt:lpstr>
      <vt:lpstr>Crop</vt:lpstr>
      <vt:lpstr>Stock Analysis(2006-2016) During Financial crisis of 2008</vt:lpstr>
      <vt:lpstr>Purpose </vt:lpstr>
      <vt:lpstr>Min return of the day</vt:lpstr>
      <vt:lpstr>Standard deviation</vt:lpstr>
      <vt:lpstr>Stock closing price   </vt:lpstr>
      <vt:lpstr>Moving 30 day average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2023-08-08T05:48:19Z</dcterms:created>
  <dcterms:modified xsi:type="dcterms:W3CDTF">2023-08-08T08:04:27Z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